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7" r:id="rId3"/>
    <p:sldId id="257" r:id="rId4"/>
    <p:sldId id="258" r:id="rId5"/>
    <p:sldId id="259" r:id="rId6"/>
    <p:sldId id="260" r:id="rId7"/>
    <p:sldId id="261" r:id="rId8"/>
    <p:sldId id="262" r:id="rId9"/>
    <p:sldId id="268"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2" d="100"/>
          <a:sy n="92"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05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485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724822"/>
            <a:ext cx="7477601" cy="2580496"/>
          </a:xfrm>
          <a:prstGeom prst="rect">
            <a:avLst/>
          </a:prstGeom>
          <a:noFill/>
          <a:ln/>
        </p:spPr>
        <p:txBody>
          <a:bodyPr wrap="square" rtlCol="0" anchor="t"/>
          <a:lstStyle/>
          <a:p>
            <a:pPr marL="0" indent="0">
              <a:lnSpc>
                <a:spcPts val="6823"/>
              </a:lnSpc>
              <a:buNone/>
            </a:pPr>
            <a:r>
              <a:rPr lang="en-US" sz="5249" dirty="0">
                <a:solidFill>
                  <a:srgbClr val="476FD6"/>
                </a:solidFill>
                <a:latin typeface="Roboto Slab" pitchFamily="34" charset="0"/>
                <a:ea typeface="Roboto Slab" pitchFamily="34" charset="-122"/>
                <a:cs typeface="Roboto Slab" pitchFamily="34" charset="-120"/>
              </a:rPr>
              <a:t>How to Become a Developer: A Guide for Kids</a:t>
            </a:r>
            <a:endParaRPr lang="en-US" sz="5249" dirty="0"/>
          </a:p>
        </p:txBody>
      </p:sp>
      <p:sp>
        <p:nvSpPr>
          <p:cNvPr id="5" name="Text 3"/>
          <p:cNvSpPr/>
          <p:nvPr/>
        </p:nvSpPr>
        <p:spPr>
          <a:xfrm>
            <a:off x="833199" y="4636123"/>
            <a:ext cx="7477601"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Welcome to this guide that will walk you through what skills and knowledge are essential to becoming a developer. With such a rapidly changing industry, it's critical to start learning early to be able to keep up with the pace.</a:t>
            </a:r>
            <a:endParaRPr lang="en-US" sz="1750" dirty="0"/>
          </a:p>
        </p:txBody>
      </p:sp>
      <p:pic>
        <p:nvPicPr>
          <p:cNvPr id="9" name="Image 1" descr="preencoded.png"/>
          <p:cNvPicPr>
            <a:picLocks noChangeAspect="1"/>
          </p:cNvPicPr>
          <p:nvPr/>
        </p:nvPicPr>
        <p:blipFill>
          <a:blip r:embed="rId3"/>
          <a:stretch>
            <a:fillRect/>
          </a:stretch>
        </p:blipFill>
        <p:spPr>
          <a:xfrm>
            <a:off x="9144000" y="0"/>
            <a:ext cx="5486400" cy="81690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353459"/>
            <a:ext cx="4443889"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Conclusion</a:t>
            </a:r>
            <a:endParaRPr lang="en-US" sz="4374" dirty="0"/>
          </a:p>
        </p:txBody>
      </p:sp>
      <p:sp>
        <p:nvSpPr>
          <p:cNvPr id="5" name="Text 3"/>
          <p:cNvSpPr/>
          <p:nvPr/>
        </p:nvSpPr>
        <p:spPr>
          <a:xfrm>
            <a:off x="833199" y="3401068"/>
            <a:ext cx="7477601" cy="1587488"/>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Learning to code is an exciting and essential skill to help you create and innovate. Now that you have some knowledge about Python, Java, and C++, what are you waiting for? Start coding today, and who knows where it will lead you.</a:t>
            </a:r>
            <a:endParaRPr lang="en-US" sz="1750" dirty="0"/>
          </a:p>
        </p:txBody>
      </p:sp>
      <p:pic>
        <p:nvPicPr>
          <p:cNvPr id="6" name="Image 0" descr="preencoded.png"/>
          <p:cNvPicPr>
            <a:picLocks noChangeAspect="1"/>
          </p:cNvPicPr>
          <p:nvPr/>
        </p:nvPicPr>
        <p:blipFill>
          <a:blip r:embed="rId3"/>
          <a:stretch>
            <a:fillRect/>
          </a:stretch>
        </p:blipFill>
        <p:spPr>
          <a:xfrm>
            <a:off x="833199" y="5209094"/>
            <a:ext cx="1480661" cy="606536"/>
          </a:xfrm>
          <a:prstGeom prst="rect">
            <a:avLst/>
          </a:prstGeom>
        </p:spPr>
      </p:pic>
      <p:pic>
        <p:nvPicPr>
          <p:cNvPr id="7" name="Image 1" descr="preencoded.png"/>
          <p:cNvPicPr>
            <a:picLocks noChangeAspect="1"/>
          </p:cNvPicPr>
          <p:nvPr/>
        </p:nvPicPr>
        <p:blipFill>
          <a:blip r:embed="rId4"/>
          <a:stretch>
            <a:fillRect/>
          </a:stretch>
        </p:blipFill>
        <p:spPr>
          <a:xfrm>
            <a:off x="2435781" y="5209094"/>
            <a:ext cx="2000964" cy="606536"/>
          </a:xfrm>
          <a:prstGeom prst="rect">
            <a:avLst/>
          </a:prstGeom>
        </p:spPr>
      </p:pic>
      <p:pic>
        <p:nvPicPr>
          <p:cNvPr id="8" name="Image 2" descr="preencoded.png"/>
          <p:cNvPicPr>
            <a:picLocks noChangeAspect="1"/>
          </p:cNvPicPr>
          <p:nvPr/>
        </p:nvPicPr>
        <p:blipFill>
          <a:blip r:embed="rId5"/>
          <a:stretch>
            <a:fillRect/>
          </a:stretch>
        </p:blipFill>
        <p:spPr>
          <a:xfrm>
            <a:off x="914400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438336"/>
            <a:ext cx="813054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Important Skills for Developers</a:t>
            </a:r>
            <a:endParaRPr lang="en-US" sz="4374" dirty="0"/>
          </a:p>
        </p:txBody>
      </p:sp>
      <p:sp>
        <p:nvSpPr>
          <p:cNvPr id="5" name="Shape 3"/>
          <p:cNvSpPr/>
          <p:nvPr/>
        </p:nvSpPr>
        <p:spPr>
          <a:xfrm>
            <a:off x="833199" y="2485946"/>
            <a:ext cx="4173260" cy="2607442"/>
          </a:xfrm>
          <a:prstGeom prst="roundRect">
            <a:avLst>
              <a:gd name="adj" fmla="val 5113"/>
            </a:avLst>
          </a:prstGeom>
          <a:solidFill>
            <a:srgbClr val="E7EDF9"/>
          </a:solidFill>
          <a:ln/>
        </p:spPr>
      </p:sp>
      <p:sp>
        <p:nvSpPr>
          <p:cNvPr id="6" name="Text 4"/>
          <p:cNvSpPr/>
          <p:nvPr/>
        </p:nvSpPr>
        <p:spPr>
          <a:xfrm>
            <a:off x="1055370" y="2706483"/>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Problem-solving</a:t>
            </a:r>
            <a:endParaRPr lang="en-US" sz="2187" dirty="0"/>
          </a:p>
        </p:txBody>
      </p:sp>
      <p:sp>
        <p:nvSpPr>
          <p:cNvPr id="7" name="Text 5"/>
          <p:cNvSpPr/>
          <p:nvPr/>
        </p:nvSpPr>
        <p:spPr>
          <a:xfrm>
            <a:off x="1055370" y="3285363"/>
            <a:ext cx="3728918"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Developers must be able to solve complex problems and come up with creative solutions.</a:t>
            </a:r>
            <a:endParaRPr lang="en-US" sz="1750" dirty="0"/>
          </a:p>
        </p:txBody>
      </p:sp>
      <p:sp>
        <p:nvSpPr>
          <p:cNvPr id="8" name="Shape 6"/>
          <p:cNvSpPr/>
          <p:nvPr/>
        </p:nvSpPr>
        <p:spPr>
          <a:xfrm>
            <a:off x="5228630" y="2485946"/>
            <a:ext cx="4173260" cy="2607442"/>
          </a:xfrm>
          <a:prstGeom prst="roundRect">
            <a:avLst>
              <a:gd name="adj" fmla="val 5113"/>
            </a:avLst>
          </a:prstGeom>
          <a:solidFill>
            <a:srgbClr val="E7EDF9"/>
          </a:solidFill>
          <a:ln/>
        </p:spPr>
      </p:sp>
      <p:sp>
        <p:nvSpPr>
          <p:cNvPr id="9" name="Text 7"/>
          <p:cNvSpPr/>
          <p:nvPr/>
        </p:nvSpPr>
        <p:spPr>
          <a:xfrm>
            <a:off x="5450800" y="2706483"/>
            <a:ext cx="2278380"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Critical Thinking</a:t>
            </a:r>
            <a:endParaRPr lang="en-US" sz="2187" dirty="0"/>
          </a:p>
        </p:txBody>
      </p:sp>
      <p:sp>
        <p:nvSpPr>
          <p:cNvPr id="10" name="Text 8"/>
          <p:cNvSpPr/>
          <p:nvPr/>
        </p:nvSpPr>
        <p:spPr>
          <a:xfrm>
            <a:off x="5450800" y="3285363"/>
            <a:ext cx="3728918" cy="1587488"/>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Developers should be able to think analytically and critically to ensure they are creating the most effective solutions.</a:t>
            </a:r>
            <a:endParaRPr lang="en-US" sz="1750" dirty="0"/>
          </a:p>
        </p:txBody>
      </p:sp>
      <p:sp>
        <p:nvSpPr>
          <p:cNvPr id="11" name="Shape 9"/>
          <p:cNvSpPr/>
          <p:nvPr/>
        </p:nvSpPr>
        <p:spPr>
          <a:xfrm>
            <a:off x="9624060" y="2485946"/>
            <a:ext cx="4173260" cy="2607442"/>
          </a:xfrm>
          <a:prstGeom prst="roundRect">
            <a:avLst>
              <a:gd name="adj" fmla="val 5113"/>
            </a:avLst>
          </a:prstGeom>
          <a:solidFill>
            <a:srgbClr val="E7EDF9"/>
          </a:solidFill>
          <a:ln/>
        </p:spPr>
      </p:sp>
      <p:sp>
        <p:nvSpPr>
          <p:cNvPr id="12" name="Text 10"/>
          <p:cNvSpPr/>
          <p:nvPr/>
        </p:nvSpPr>
        <p:spPr>
          <a:xfrm>
            <a:off x="9846231" y="2706483"/>
            <a:ext cx="2385060"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Attention to Detail</a:t>
            </a:r>
            <a:endParaRPr lang="en-US" sz="2187" dirty="0"/>
          </a:p>
        </p:txBody>
      </p:sp>
      <p:sp>
        <p:nvSpPr>
          <p:cNvPr id="13" name="Text 11"/>
          <p:cNvSpPr/>
          <p:nvPr/>
        </p:nvSpPr>
        <p:spPr>
          <a:xfrm>
            <a:off x="9846231" y="3285363"/>
            <a:ext cx="3728918"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Developers must be meticulous to ensure software is free from errors and works correctly.</a:t>
            </a:r>
            <a:endParaRPr lang="en-US" sz="1750" dirty="0"/>
          </a:p>
        </p:txBody>
      </p:sp>
      <p:sp>
        <p:nvSpPr>
          <p:cNvPr id="14" name="Shape 12"/>
          <p:cNvSpPr/>
          <p:nvPr/>
        </p:nvSpPr>
        <p:spPr>
          <a:xfrm>
            <a:off x="833199" y="5313926"/>
            <a:ext cx="12964001" cy="1416826"/>
          </a:xfrm>
          <a:prstGeom prst="roundRect">
            <a:avLst>
              <a:gd name="adj" fmla="val 9410"/>
            </a:avLst>
          </a:prstGeom>
          <a:solidFill>
            <a:srgbClr val="E7EDF9"/>
          </a:solidFill>
          <a:ln/>
        </p:spPr>
      </p:sp>
      <p:sp>
        <p:nvSpPr>
          <p:cNvPr id="15" name="Text 13"/>
          <p:cNvSpPr/>
          <p:nvPr/>
        </p:nvSpPr>
        <p:spPr>
          <a:xfrm>
            <a:off x="1055370" y="5534463"/>
            <a:ext cx="2545080"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Continual Learning</a:t>
            </a:r>
            <a:endParaRPr lang="en-US" sz="2187" dirty="0"/>
          </a:p>
        </p:txBody>
      </p:sp>
      <p:sp>
        <p:nvSpPr>
          <p:cNvPr id="16" name="Text 14"/>
          <p:cNvSpPr/>
          <p:nvPr/>
        </p:nvSpPr>
        <p:spPr>
          <a:xfrm>
            <a:off x="1055370" y="6113343"/>
            <a:ext cx="12519660"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Developers must always be learning and improving their skills to stay up to date with new technologies and trends.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146749"/>
            <a:ext cx="635508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Python: An Introduction</a:t>
            </a:r>
            <a:endParaRPr lang="en-US" sz="4374" dirty="0"/>
          </a:p>
        </p:txBody>
      </p:sp>
      <p:sp>
        <p:nvSpPr>
          <p:cNvPr id="5" name="Text 3"/>
          <p:cNvSpPr/>
          <p:nvPr/>
        </p:nvSpPr>
        <p:spPr>
          <a:xfrm>
            <a:off x="833199" y="3194359"/>
            <a:ext cx="12964001"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If you are interested in an easy-to-learn and versatile programming language, then Python is the one for you! Python is perfect for beginners, it can be used for web development, data science, and machine learning. It's syntax is similar to English making it easy to read and write.</a:t>
            </a:r>
            <a:endParaRPr lang="en-US" sz="1750" dirty="0"/>
          </a:p>
        </p:txBody>
      </p:sp>
      <p:sp>
        <p:nvSpPr>
          <p:cNvPr id="6" name="Shape 4"/>
          <p:cNvSpPr/>
          <p:nvPr/>
        </p:nvSpPr>
        <p:spPr>
          <a:xfrm>
            <a:off x="833199" y="4605513"/>
            <a:ext cx="4173260" cy="1416826"/>
          </a:xfrm>
          <a:prstGeom prst="roundRect">
            <a:avLst>
              <a:gd name="adj" fmla="val 9410"/>
            </a:avLst>
          </a:prstGeom>
          <a:solidFill>
            <a:srgbClr val="E7EDF9"/>
          </a:solidFill>
          <a:ln/>
        </p:spPr>
      </p:sp>
      <p:sp>
        <p:nvSpPr>
          <p:cNvPr id="7" name="Text 5"/>
          <p:cNvSpPr/>
          <p:nvPr/>
        </p:nvSpPr>
        <p:spPr>
          <a:xfrm>
            <a:off x="1055370" y="4826050"/>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Easy to learn</a:t>
            </a:r>
            <a:endParaRPr lang="en-US" sz="2187" dirty="0"/>
          </a:p>
        </p:txBody>
      </p:sp>
      <p:sp>
        <p:nvSpPr>
          <p:cNvPr id="8" name="Text 6"/>
          <p:cNvSpPr/>
          <p:nvPr/>
        </p:nvSpPr>
        <p:spPr>
          <a:xfrm>
            <a:off x="1055370" y="5404930"/>
            <a:ext cx="3728918"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Simple, readable syntax</a:t>
            </a:r>
            <a:endParaRPr lang="en-US" sz="1750" dirty="0"/>
          </a:p>
        </p:txBody>
      </p:sp>
      <p:sp>
        <p:nvSpPr>
          <p:cNvPr id="9" name="Shape 7"/>
          <p:cNvSpPr/>
          <p:nvPr/>
        </p:nvSpPr>
        <p:spPr>
          <a:xfrm>
            <a:off x="5228630" y="4605513"/>
            <a:ext cx="4173260" cy="1416826"/>
          </a:xfrm>
          <a:prstGeom prst="roundRect">
            <a:avLst>
              <a:gd name="adj" fmla="val 9410"/>
            </a:avLst>
          </a:prstGeom>
          <a:solidFill>
            <a:srgbClr val="E7EDF9"/>
          </a:solidFill>
          <a:ln/>
        </p:spPr>
      </p:sp>
      <p:sp>
        <p:nvSpPr>
          <p:cNvPr id="10" name="Text 8"/>
          <p:cNvSpPr/>
          <p:nvPr/>
        </p:nvSpPr>
        <p:spPr>
          <a:xfrm>
            <a:off x="5450800" y="4826050"/>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Versatile</a:t>
            </a:r>
            <a:endParaRPr lang="en-US" sz="2187" dirty="0"/>
          </a:p>
        </p:txBody>
      </p:sp>
      <p:sp>
        <p:nvSpPr>
          <p:cNvPr id="11" name="Text 9"/>
          <p:cNvSpPr/>
          <p:nvPr/>
        </p:nvSpPr>
        <p:spPr>
          <a:xfrm>
            <a:off x="5450800" y="5404930"/>
            <a:ext cx="3728918"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Applicable to many industries</a:t>
            </a:r>
            <a:endParaRPr lang="en-US" sz="1750" dirty="0"/>
          </a:p>
        </p:txBody>
      </p:sp>
      <p:sp>
        <p:nvSpPr>
          <p:cNvPr id="12" name="Shape 10"/>
          <p:cNvSpPr/>
          <p:nvPr/>
        </p:nvSpPr>
        <p:spPr>
          <a:xfrm>
            <a:off x="9624060" y="4605513"/>
            <a:ext cx="4173260" cy="1416826"/>
          </a:xfrm>
          <a:prstGeom prst="roundRect">
            <a:avLst>
              <a:gd name="adj" fmla="val 9410"/>
            </a:avLst>
          </a:prstGeom>
          <a:solidFill>
            <a:srgbClr val="E7EDF9"/>
          </a:solidFill>
          <a:ln/>
        </p:spPr>
      </p:sp>
      <p:sp>
        <p:nvSpPr>
          <p:cNvPr id="13" name="Text 11"/>
          <p:cNvSpPr/>
          <p:nvPr/>
        </p:nvSpPr>
        <p:spPr>
          <a:xfrm>
            <a:off x="9846231" y="4826050"/>
            <a:ext cx="2628900"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Community support</a:t>
            </a:r>
            <a:endParaRPr lang="en-US" sz="2187" dirty="0"/>
          </a:p>
        </p:txBody>
      </p:sp>
      <p:sp>
        <p:nvSpPr>
          <p:cNvPr id="14" name="Text 12"/>
          <p:cNvSpPr/>
          <p:nvPr/>
        </p:nvSpPr>
        <p:spPr>
          <a:xfrm>
            <a:off x="9846231" y="5404930"/>
            <a:ext cx="3728918"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Plenty of online resources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6319599" y="1482420"/>
            <a:ext cx="7477601" cy="1433609"/>
          </a:xfrm>
          <a:prstGeom prst="rect">
            <a:avLst/>
          </a:prstGeom>
          <a:noFill/>
          <a:ln/>
        </p:spPr>
        <p:txBody>
          <a:bodyPr wrap="squar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Python: What You Can Achieve</a:t>
            </a:r>
            <a:endParaRPr lang="en-US" sz="4374" dirty="0"/>
          </a:p>
        </p:txBody>
      </p:sp>
      <p:sp>
        <p:nvSpPr>
          <p:cNvPr id="5" name="Text 3"/>
          <p:cNvSpPr/>
          <p:nvPr/>
        </p:nvSpPr>
        <p:spPr>
          <a:xfrm>
            <a:off x="6319599" y="3246834"/>
            <a:ext cx="7477601" cy="793744"/>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With Python, you can create several different projects. Here are some of the things you can achieve with Python:</a:t>
            </a:r>
            <a:endParaRPr lang="en-US" sz="1750" dirty="0"/>
          </a:p>
        </p:txBody>
      </p:sp>
      <p:sp>
        <p:nvSpPr>
          <p:cNvPr id="6" name="Text 4"/>
          <p:cNvSpPr/>
          <p:nvPr/>
        </p:nvSpPr>
        <p:spPr>
          <a:xfrm>
            <a:off x="6675001" y="4261116"/>
            <a:ext cx="7122200" cy="396872"/>
          </a:xfrm>
          <a:prstGeom prst="rect">
            <a:avLst/>
          </a:prstGeom>
          <a:noFill/>
          <a:ln/>
        </p:spPr>
        <p:txBody>
          <a:bodyPr wrap="none" rtlCol="0" anchor="t"/>
          <a:lstStyle/>
          <a:p>
            <a:pPr marL="342900" indent="-342900" algn="l">
              <a:lnSpc>
                <a:spcPts val="3149"/>
              </a:lnSpc>
              <a:buSzPct val="100000"/>
              <a:buChar char="•"/>
            </a:pPr>
            <a:r>
              <a:rPr lang="en-US" sz="1750" dirty="0">
                <a:solidFill>
                  <a:srgbClr val="15213F"/>
                </a:solidFill>
                <a:latin typeface="Roboto" pitchFamily="34" charset="0"/>
                <a:ea typeface="Roboto" pitchFamily="34" charset="-122"/>
                <a:cs typeface="Roboto" pitchFamily="34" charset="-120"/>
              </a:rPr>
              <a:t>Web Applications</a:t>
            </a:r>
            <a:endParaRPr lang="en-US" sz="1750" dirty="0"/>
          </a:p>
        </p:txBody>
      </p:sp>
      <p:sp>
        <p:nvSpPr>
          <p:cNvPr id="7" name="Text 5"/>
          <p:cNvSpPr/>
          <p:nvPr/>
        </p:nvSpPr>
        <p:spPr>
          <a:xfrm>
            <a:off x="6675001" y="4768256"/>
            <a:ext cx="7122200" cy="396872"/>
          </a:xfrm>
          <a:prstGeom prst="rect">
            <a:avLst/>
          </a:prstGeom>
          <a:noFill/>
          <a:ln/>
        </p:spPr>
        <p:txBody>
          <a:bodyPr wrap="none" rtlCol="0" anchor="t"/>
          <a:lstStyle/>
          <a:p>
            <a:pPr marL="342900" indent="-342900" algn="l">
              <a:lnSpc>
                <a:spcPts val="3149"/>
              </a:lnSpc>
              <a:buSzPct val="100000"/>
              <a:buChar char="•"/>
            </a:pPr>
            <a:r>
              <a:rPr lang="en-US" sz="1750" dirty="0">
                <a:solidFill>
                  <a:srgbClr val="15213F"/>
                </a:solidFill>
                <a:latin typeface="Roboto" pitchFamily="34" charset="0"/>
                <a:ea typeface="Roboto" pitchFamily="34" charset="-122"/>
                <a:cs typeface="Roboto" pitchFamily="34" charset="-120"/>
              </a:rPr>
              <a:t>Data Science Applications</a:t>
            </a:r>
            <a:endParaRPr lang="en-US" sz="1750" dirty="0"/>
          </a:p>
        </p:txBody>
      </p:sp>
      <p:sp>
        <p:nvSpPr>
          <p:cNvPr id="8" name="Text 6"/>
          <p:cNvSpPr/>
          <p:nvPr/>
        </p:nvSpPr>
        <p:spPr>
          <a:xfrm>
            <a:off x="6675001" y="5275397"/>
            <a:ext cx="7122200" cy="396872"/>
          </a:xfrm>
          <a:prstGeom prst="rect">
            <a:avLst/>
          </a:prstGeom>
          <a:noFill/>
          <a:ln/>
        </p:spPr>
        <p:txBody>
          <a:bodyPr wrap="none" rtlCol="0" anchor="t"/>
          <a:lstStyle/>
          <a:p>
            <a:pPr marL="342900" indent="-342900" algn="l">
              <a:lnSpc>
                <a:spcPts val="3149"/>
              </a:lnSpc>
              <a:buSzPct val="100000"/>
              <a:buChar char="•"/>
            </a:pPr>
            <a:r>
              <a:rPr lang="en-US" sz="1750" dirty="0">
                <a:solidFill>
                  <a:srgbClr val="15213F"/>
                </a:solidFill>
                <a:latin typeface="Roboto" pitchFamily="34" charset="0"/>
                <a:ea typeface="Roboto" pitchFamily="34" charset="-122"/>
                <a:cs typeface="Roboto" pitchFamily="34" charset="-120"/>
              </a:rPr>
              <a:t>Machine Learning Applications</a:t>
            </a:r>
            <a:endParaRPr lang="en-US" sz="1750" dirty="0"/>
          </a:p>
        </p:txBody>
      </p:sp>
      <p:sp>
        <p:nvSpPr>
          <p:cNvPr id="9" name="Text 7"/>
          <p:cNvSpPr/>
          <p:nvPr/>
        </p:nvSpPr>
        <p:spPr>
          <a:xfrm>
            <a:off x="6675001" y="5782537"/>
            <a:ext cx="7122200" cy="396872"/>
          </a:xfrm>
          <a:prstGeom prst="rect">
            <a:avLst/>
          </a:prstGeom>
          <a:noFill/>
          <a:ln/>
        </p:spPr>
        <p:txBody>
          <a:bodyPr wrap="none" rtlCol="0" anchor="t"/>
          <a:lstStyle/>
          <a:p>
            <a:pPr marL="342900" indent="-342900" algn="l">
              <a:lnSpc>
                <a:spcPts val="3149"/>
              </a:lnSpc>
              <a:buSzPct val="100000"/>
              <a:buChar char="•"/>
            </a:pPr>
            <a:r>
              <a:rPr lang="en-US" sz="1750" dirty="0">
                <a:solidFill>
                  <a:srgbClr val="15213F"/>
                </a:solidFill>
                <a:latin typeface="Roboto" pitchFamily="34" charset="0"/>
                <a:ea typeface="Roboto" pitchFamily="34" charset="-122"/>
                <a:cs typeface="Roboto" pitchFamily="34" charset="-120"/>
              </a:rPr>
              <a:t>Games</a:t>
            </a:r>
            <a:endParaRPr lang="en-US" sz="1750" dirty="0"/>
          </a:p>
        </p:txBody>
      </p:sp>
      <p:sp>
        <p:nvSpPr>
          <p:cNvPr id="10" name="Text 8"/>
          <p:cNvSpPr/>
          <p:nvPr/>
        </p:nvSpPr>
        <p:spPr>
          <a:xfrm>
            <a:off x="6675001" y="6289678"/>
            <a:ext cx="7122200" cy="396872"/>
          </a:xfrm>
          <a:prstGeom prst="rect">
            <a:avLst/>
          </a:prstGeom>
          <a:noFill/>
          <a:ln/>
        </p:spPr>
        <p:txBody>
          <a:bodyPr wrap="none" rtlCol="0" anchor="t"/>
          <a:lstStyle/>
          <a:p>
            <a:pPr marL="342900" indent="-342900" algn="l">
              <a:lnSpc>
                <a:spcPts val="3149"/>
              </a:lnSpc>
              <a:buSzPct val="100000"/>
              <a:buChar char="•"/>
            </a:pPr>
            <a:r>
              <a:rPr lang="en-US" sz="1750" dirty="0">
                <a:solidFill>
                  <a:srgbClr val="15213F"/>
                </a:solidFill>
                <a:latin typeface="Roboto" pitchFamily="34" charset="0"/>
                <a:ea typeface="Roboto" pitchFamily="34" charset="-122"/>
                <a:cs typeface="Roboto" pitchFamily="34" charset="-120"/>
              </a:rPr>
              <a:t>Desktop Applications</a:t>
            </a:r>
            <a:endParaRPr lang="en-US" sz="1750" dirty="0"/>
          </a:p>
        </p:txBody>
      </p:sp>
      <p:pic>
        <p:nvPicPr>
          <p:cNvPr id="12" name="Image 0" descr="preencoded.png">
            <a:extLst>
              <a:ext uri="{FF2B5EF4-FFF2-40B4-BE49-F238E27FC236}">
                <a16:creationId xmlns:a16="http://schemas.microsoft.com/office/drawing/2014/main" id="{31691A59-D275-320D-2C48-9C58023147E6}"/>
              </a:ext>
            </a:extLst>
          </p:cNvPr>
          <p:cNvPicPr>
            <a:picLocks noChangeAspect="1"/>
          </p:cNvPicPr>
          <p:nvPr/>
        </p:nvPicPr>
        <p:blipFill>
          <a:blip r:embed="rId3"/>
          <a:stretch>
            <a:fillRect/>
          </a:stretch>
        </p:blipFill>
        <p:spPr>
          <a:xfrm>
            <a:off x="-1" y="27967"/>
            <a:ext cx="5486400" cy="8169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151733"/>
            <a:ext cx="568452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Java: An Introduction</a:t>
            </a:r>
            <a:endParaRPr lang="en-US" sz="4374" dirty="0"/>
          </a:p>
        </p:txBody>
      </p:sp>
      <p:sp>
        <p:nvSpPr>
          <p:cNvPr id="5" name="Text 3"/>
          <p:cNvSpPr/>
          <p:nvPr/>
        </p:nvSpPr>
        <p:spPr>
          <a:xfrm>
            <a:off x="833199" y="2199343"/>
            <a:ext cx="7477601" cy="1587488"/>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Java is one of the most commonly used programming languages globally. Java is suitable for distributed systems and applications that process a large amount of data. It's used to generate and run the programs used in websites, mobile devices, and other applications.</a:t>
            </a:r>
            <a:endParaRPr lang="en-US" sz="1750" dirty="0"/>
          </a:p>
        </p:txBody>
      </p:sp>
      <p:sp>
        <p:nvSpPr>
          <p:cNvPr id="6" name="Shape 4"/>
          <p:cNvSpPr/>
          <p:nvPr/>
        </p:nvSpPr>
        <p:spPr>
          <a:xfrm>
            <a:off x="833199" y="4159002"/>
            <a:ext cx="499943" cy="496267"/>
          </a:xfrm>
          <a:prstGeom prst="roundRect">
            <a:avLst>
              <a:gd name="adj" fmla="val 26864"/>
            </a:avLst>
          </a:prstGeom>
          <a:solidFill>
            <a:srgbClr val="E7EDF9"/>
          </a:solidFill>
          <a:ln/>
        </p:spPr>
      </p:sp>
      <p:sp>
        <p:nvSpPr>
          <p:cNvPr id="7" name="Text 5"/>
          <p:cNvSpPr/>
          <p:nvPr/>
        </p:nvSpPr>
        <p:spPr>
          <a:xfrm>
            <a:off x="1014532" y="4192094"/>
            <a:ext cx="137160" cy="429964"/>
          </a:xfrm>
          <a:prstGeom prst="rect">
            <a:avLst/>
          </a:prstGeom>
          <a:noFill/>
          <a:ln/>
        </p:spPr>
        <p:txBody>
          <a:bodyPr wrap="none" rtlCol="0" anchor="t"/>
          <a:lstStyle/>
          <a:p>
            <a:pPr marL="0" indent="0" algn="ctr">
              <a:lnSpc>
                <a:spcPts val="3412"/>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8" name="Text 6"/>
          <p:cNvSpPr/>
          <p:nvPr/>
        </p:nvSpPr>
        <p:spPr>
          <a:xfrm>
            <a:off x="1555313" y="4227905"/>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Robust</a:t>
            </a:r>
            <a:endParaRPr lang="en-US" sz="2187" dirty="0"/>
          </a:p>
        </p:txBody>
      </p:sp>
      <p:sp>
        <p:nvSpPr>
          <p:cNvPr id="9" name="Text 7"/>
          <p:cNvSpPr/>
          <p:nvPr/>
        </p:nvSpPr>
        <p:spPr>
          <a:xfrm>
            <a:off x="1555313" y="4806785"/>
            <a:ext cx="2905601"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Developed securely</a:t>
            </a:r>
            <a:endParaRPr lang="en-US" sz="1750" dirty="0"/>
          </a:p>
        </p:txBody>
      </p:sp>
      <p:sp>
        <p:nvSpPr>
          <p:cNvPr id="10" name="Shape 8"/>
          <p:cNvSpPr/>
          <p:nvPr/>
        </p:nvSpPr>
        <p:spPr>
          <a:xfrm>
            <a:off x="4683085" y="4159002"/>
            <a:ext cx="499943" cy="496267"/>
          </a:xfrm>
          <a:prstGeom prst="roundRect">
            <a:avLst>
              <a:gd name="adj" fmla="val 26864"/>
            </a:avLst>
          </a:prstGeom>
          <a:solidFill>
            <a:srgbClr val="E7EDF9"/>
          </a:solidFill>
          <a:ln/>
        </p:spPr>
      </p:sp>
      <p:sp>
        <p:nvSpPr>
          <p:cNvPr id="11" name="Text 9"/>
          <p:cNvSpPr/>
          <p:nvPr/>
        </p:nvSpPr>
        <p:spPr>
          <a:xfrm>
            <a:off x="4841557" y="4192094"/>
            <a:ext cx="182880" cy="429964"/>
          </a:xfrm>
          <a:prstGeom prst="rect">
            <a:avLst/>
          </a:prstGeom>
          <a:noFill/>
          <a:ln/>
        </p:spPr>
        <p:txBody>
          <a:bodyPr wrap="none" rtlCol="0" anchor="t"/>
          <a:lstStyle/>
          <a:p>
            <a:pPr marL="0" indent="0" algn="ctr">
              <a:lnSpc>
                <a:spcPts val="3412"/>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2" name="Text 10"/>
          <p:cNvSpPr/>
          <p:nvPr/>
        </p:nvSpPr>
        <p:spPr>
          <a:xfrm>
            <a:off x="5405199" y="4227905"/>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Highly portable</a:t>
            </a:r>
            <a:endParaRPr lang="en-US" sz="2187" dirty="0"/>
          </a:p>
        </p:txBody>
      </p:sp>
      <p:sp>
        <p:nvSpPr>
          <p:cNvPr id="13" name="Text 11"/>
          <p:cNvSpPr/>
          <p:nvPr/>
        </p:nvSpPr>
        <p:spPr>
          <a:xfrm>
            <a:off x="5405199" y="4806785"/>
            <a:ext cx="2905601" cy="793744"/>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Works efficiently across various platforms</a:t>
            </a:r>
            <a:endParaRPr lang="en-US" sz="1750" dirty="0"/>
          </a:p>
        </p:txBody>
      </p:sp>
      <p:sp>
        <p:nvSpPr>
          <p:cNvPr id="14" name="Shape 12"/>
          <p:cNvSpPr/>
          <p:nvPr/>
        </p:nvSpPr>
        <p:spPr>
          <a:xfrm>
            <a:off x="833199" y="5972700"/>
            <a:ext cx="499943" cy="496267"/>
          </a:xfrm>
          <a:prstGeom prst="roundRect">
            <a:avLst>
              <a:gd name="adj" fmla="val 26864"/>
            </a:avLst>
          </a:prstGeom>
          <a:solidFill>
            <a:srgbClr val="E7EDF9"/>
          </a:solidFill>
          <a:ln/>
        </p:spPr>
      </p:sp>
      <p:sp>
        <p:nvSpPr>
          <p:cNvPr id="15" name="Text 13"/>
          <p:cNvSpPr/>
          <p:nvPr/>
        </p:nvSpPr>
        <p:spPr>
          <a:xfrm>
            <a:off x="991672" y="6005793"/>
            <a:ext cx="182880" cy="429964"/>
          </a:xfrm>
          <a:prstGeom prst="rect">
            <a:avLst/>
          </a:prstGeom>
          <a:noFill/>
          <a:ln/>
        </p:spPr>
        <p:txBody>
          <a:bodyPr wrap="none" rtlCol="0" anchor="t"/>
          <a:lstStyle/>
          <a:p>
            <a:pPr marL="0" indent="0" algn="ctr">
              <a:lnSpc>
                <a:spcPts val="3412"/>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6" name="Text 14"/>
          <p:cNvSpPr/>
          <p:nvPr/>
        </p:nvSpPr>
        <p:spPr>
          <a:xfrm>
            <a:off x="1555313" y="6041603"/>
            <a:ext cx="2221944" cy="358343"/>
          </a:xfrm>
          <a:prstGeom prst="rect">
            <a:avLst/>
          </a:prstGeom>
          <a:noFill/>
          <a:ln/>
        </p:spPr>
        <p:txBody>
          <a:bodyPr wrap="none" rtlCol="0" anchor="t"/>
          <a:lstStyle/>
          <a:p>
            <a:pPr marL="0" indent="0">
              <a:lnSpc>
                <a:spcPts val="2843"/>
              </a:lnSpc>
              <a:buNone/>
            </a:pPr>
            <a:r>
              <a:rPr lang="en-US" sz="2187" dirty="0">
                <a:solidFill>
                  <a:srgbClr val="476FD6"/>
                </a:solidFill>
                <a:latin typeface="Roboto Slab" pitchFamily="34" charset="0"/>
                <a:ea typeface="Roboto Slab" pitchFamily="34" charset="-122"/>
                <a:cs typeface="Roboto Slab" pitchFamily="34" charset="-120"/>
              </a:rPr>
              <a:t>Object-Oriented</a:t>
            </a:r>
            <a:endParaRPr lang="en-US" sz="2187" dirty="0"/>
          </a:p>
        </p:txBody>
      </p:sp>
      <p:sp>
        <p:nvSpPr>
          <p:cNvPr id="17" name="Text 15"/>
          <p:cNvSpPr/>
          <p:nvPr/>
        </p:nvSpPr>
        <p:spPr>
          <a:xfrm>
            <a:off x="1555313" y="6620483"/>
            <a:ext cx="6755487"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Encapsulates real-world objects and behaviors</a:t>
            </a:r>
            <a:endParaRPr lang="en-US" sz="1750" dirty="0"/>
          </a:p>
        </p:txBody>
      </p:sp>
      <p:pic>
        <p:nvPicPr>
          <p:cNvPr id="19" name="Image 0" descr="preencoded.png">
            <a:extLst>
              <a:ext uri="{FF2B5EF4-FFF2-40B4-BE49-F238E27FC236}">
                <a16:creationId xmlns:a16="http://schemas.microsoft.com/office/drawing/2014/main" id="{3E2EC9AA-4BC3-9115-BBFA-A27FD8303E38}"/>
              </a:ext>
            </a:extLst>
          </p:cNvPr>
          <p:cNvPicPr>
            <a:picLocks noChangeAspect="1"/>
          </p:cNvPicPr>
          <p:nvPr/>
        </p:nvPicPr>
        <p:blipFill>
          <a:blip r:embed="rId3"/>
          <a:stretch>
            <a:fillRect/>
          </a:stretch>
        </p:blipFill>
        <p:spPr>
          <a:xfrm>
            <a:off x="9144000" y="30256"/>
            <a:ext cx="5486400" cy="81690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021727"/>
            <a:ext cx="749046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Java: What You Can Achieve</a:t>
            </a:r>
            <a:endParaRPr lang="en-US" sz="4374" dirty="0"/>
          </a:p>
        </p:txBody>
      </p:sp>
      <p:sp>
        <p:nvSpPr>
          <p:cNvPr id="5" name="Text 3"/>
          <p:cNvSpPr/>
          <p:nvPr/>
        </p:nvSpPr>
        <p:spPr>
          <a:xfrm>
            <a:off x="833199" y="2069337"/>
            <a:ext cx="12964001"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Once you become familiar with Java, you can create the following projects:</a:t>
            </a:r>
            <a:endParaRPr lang="en-US" sz="1750" dirty="0"/>
          </a:p>
        </p:txBody>
      </p:sp>
      <p:pic>
        <p:nvPicPr>
          <p:cNvPr id="6" name="Image 0" descr="preencoded.png"/>
          <p:cNvPicPr>
            <a:picLocks noChangeAspect="1"/>
          </p:cNvPicPr>
          <p:nvPr/>
        </p:nvPicPr>
        <p:blipFill>
          <a:blip r:embed="rId3"/>
          <a:stretch>
            <a:fillRect/>
          </a:stretch>
        </p:blipFill>
        <p:spPr>
          <a:xfrm>
            <a:off x="10266402" y="2797015"/>
            <a:ext cx="2888575" cy="2867336"/>
          </a:xfrm>
          <a:prstGeom prst="rect">
            <a:avLst/>
          </a:prstGeom>
        </p:spPr>
      </p:pic>
      <p:sp>
        <p:nvSpPr>
          <p:cNvPr id="7" name="Text 4"/>
          <p:cNvSpPr/>
          <p:nvPr/>
        </p:nvSpPr>
        <p:spPr>
          <a:xfrm>
            <a:off x="10552390" y="5884888"/>
            <a:ext cx="2316480"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Web Applications</a:t>
            </a:r>
            <a:endParaRPr lang="en-US" sz="2187" dirty="0"/>
          </a:p>
        </p:txBody>
      </p:sp>
      <p:sp>
        <p:nvSpPr>
          <p:cNvPr id="8" name="Text 5"/>
          <p:cNvSpPr/>
          <p:nvPr/>
        </p:nvSpPr>
        <p:spPr>
          <a:xfrm>
            <a:off x="9624059" y="6463768"/>
            <a:ext cx="4173260" cy="793744"/>
          </a:xfrm>
          <a:prstGeom prst="rect">
            <a:avLst/>
          </a:prstGeom>
          <a:noFill/>
          <a:ln/>
        </p:spPr>
        <p:txBody>
          <a:bodyPr wrap="square" rtlCol="0" anchor="t"/>
          <a:lstStyle/>
          <a:p>
            <a:pPr marL="0" indent="0" algn="ctr">
              <a:lnSpc>
                <a:spcPts val="3149"/>
              </a:lnSpc>
              <a:buNone/>
            </a:pPr>
            <a:r>
              <a:rPr lang="en-US" sz="1750" dirty="0">
                <a:solidFill>
                  <a:srgbClr val="15213F"/>
                </a:solidFill>
                <a:latin typeface="Roboto" pitchFamily="34" charset="0"/>
                <a:ea typeface="Roboto" pitchFamily="34" charset="-122"/>
                <a:cs typeface="Roboto" pitchFamily="34" charset="-120"/>
              </a:rPr>
              <a:t>Create professional and responsive websites</a:t>
            </a:r>
            <a:endParaRPr lang="en-US" sz="1750" dirty="0"/>
          </a:p>
        </p:txBody>
      </p:sp>
      <p:pic>
        <p:nvPicPr>
          <p:cNvPr id="9" name="Image 1" descr="preencoded.png"/>
          <p:cNvPicPr>
            <a:picLocks noChangeAspect="1"/>
          </p:cNvPicPr>
          <p:nvPr/>
        </p:nvPicPr>
        <p:blipFill>
          <a:blip r:embed="rId4"/>
          <a:stretch>
            <a:fillRect/>
          </a:stretch>
        </p:blipFill>
        <p:spPr>
          <a:xfrm>
            <a:off x="1281645" y="2797015"/>
            <a:ext cx="2888575" cy="2867336"/>
          </a:xfrm>
          <a:prstGeom prst="rect">
            <a:avLst/>
          </a:prstGeom>
        </p:spPr>
      </p:pic>
      <p:sp>
        <p:nvSpPr>
          <p:cNvPr id="10" name="Text 6"/>
          <p:cNvSpPr/>
          <p:nvPr/>
        </p:nvSpPr>
        <p:spPr>
          <a:xfrm>
            <a:off x="1407613" y="5884888"/>
            <a:ext cx="2636520"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Mobile Applications</a:t>
            </a:r>
            <a:endParaRPr lang="en-US" sz="2187" dirty="0"/>
          </a:p>
        </p:txBody>
      </p:sp>
      <p:sp>
        <p:nvSpPr>
          <p:cNvPr id="11" name="Text 7"/>
          <p:cNvSpPr/>
          <p:nvPr/>
        </p:nvSpPr>
        <p:spPr>
          <a:xfrm>
            <a:off x="639303" y="6463768"/>
            <a:ext cx="4173260" cy="793744"/>
          </a:xfrm>
          <a:prstGeom prst="rect">
            <a:avLst/>
          </a:prstGeom>
          <a:noFill/>
          <a:ln/>
        </p:spPr>
        <p:txBody>
          <a:bodyPr wrap="square" rtlCol="0" anchor="t"/>
          <a:lstStyle/>
          <a:p>
            <a:pPr marL="0" indent="0" algn="ctr">
              <a:lnSpc>
                <a:spcPts val="3149"/>
              </a:lnSpc>
              <a:buNone/>
            </a:pPr>
            <a:r>
              <a:rPr lang="en-US" sz="1750" dirty="0">
                <a:solidFill>
                  <a:srgbClr val="15213F"/>
                </a:solidFill>
                <a:latin typeface="Roboto" pitchFamily="34" charset="0"/>
                <a:ea typeface="Roboto" pitchFamily="34" charset="-122"/>
                <a:cs typeface="Roboto" pitchFamily="34" charset="-120"/>
              </a:rPr>
              <a:t>Design and develop intuitive apps for smartphones</a:t>
            </a:r>
            <a:endParaRPr lang="en-US" sz="1750" dirty="0"/>
          </a:p>
        </p:txBody>
      </p:sp>
      <p:sp>
        <p:nvSpPr>
          <p:cNvPr id="13" name="Text 8"/>
          <p:cNvSpPr/>
          <p:nvPr/>
        </p:nvSpPr>
        <p:spPr>
          <a:xfrm>
            <a:off x="6107280" y="5884888"/>
            <a:ext cx="2221944"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Games</a:t>
            </a:r>
            <a:endParaRPr lang="en-US" sz="2187" dirty="0"/>
          </a:p>
        </p:txBody>
      </p:sp>
      <p:sp>
        <p:nvSpPr>
          <p:cNvPr id="14" name="Text 9"/>
          <p:cNvSpPr/>
          <p:nvPr/>
        </p:nvSpPr>
        <p:spPr>
          <a:xfrm>
            <a:off x="5131682" y="6463768"/>
            <a:ext cx="4173260" cy="793744"/>
          </a:xfrm>
          <a:prstGeom prst="rect">
            <a:avLst/>
          </a:prstGeom>
          <a:noFill/>
          <a:ln/>
        </p:spPr>
        <p:txBody>
          <a:bodyPr wrap="square" rtlCol="0" anchor="t"/>
          <a:lstStyle/>
          <a:p>
            <a:pPr marL="0" indent="0" algn="ctr">
              <a:lnSpc>
                <a:spcPts val="3149"/>
              </a:lnSpc>
              <a:buNone/>
            </a:pPr>
            <a:r>
              <a:rPr lang="en-US" sz="1750" dirty="0">
                <a:solidFill>
                  <a:srgbClr val="15213F"/>
                </a:solidFill>
                <a:latin typeface="Roboto" pitchFamily="34" charset="0"/>
                <a:ea typeface="Roboto" pitchFamily="34" charset="-122"/>
                <a:cs typeface="Roboto" pitchFamily="34" charset="-120"/>
              </a:rPr>
              <a:t>Develop your own games with fluid graphics and high-performance</a:t>
            </a:r>
            <a:endParaRPr lang="en-US" sz="1750" dirty="0"/>
          </a:p>
        </p:txBody>
      </p:sp>
      <p:pic>
        <p:nvPicPr>
          <p:cNvPr id="1026" name="Picture 2" descr="Minecraft - Google Play 應用程式">
            <a:extLst>
              <a:ext uri="{FF2B5EF4-FFF2-40B4-BE49-F238E27FC236}">
                <a16:creationId xmlns:a16="http://schemas.microsoft.com/office/drawing/2014/main" id="{3D119603-C268-AB31-A7E0-A2D4B5E84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048" y="2830199"/>
            <a:ext cx="2864408" cy="2864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802234"/>
            <a:ext cx="541782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C++: An Introduction</a:t>
            </a:r>
            <a:endParaRPr lang="en-US" sz="4374" dirty="0"/>
          </a:p>
        </p:txBody>
      </p:sp>
      <p:sp>
        <p:nvSpPr>
          <p:cNvPr id="5" name="Text 3"/>
          <p:cNvSpPr/>
          <p:nvPr/>
        </p:nvSpPr>
        <p:spPr>
          <a:xfrm>
            <a:off x="833199" y="2849844"/>
            <a:ext cx="12964001" cy="793744"/>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If you are keen on creating programs that run efficiently and quickly, C++ is the way to go. It is considered one of the most powerful programming languages used for developing operating systems, computer graphics, and games.</a:t>
            </a:r>
            <a:endParaRPr lang="en-US" sz="1750" dirty="0"/>
          </a:p>
        </p:txBody>
      </p:sp>
      <p:sp>
        <p:nvSpPr>
          <p:cNvPr id="6" name="Text 4"/>
          <p:cNvSpPr/>
          <p:nvPr/>
        </p:nvSpPr>
        <p:spPr>
          <a:xfrm>
            <a:off x="833199" y="4194931"/>
            <a:ext cx="2666286" cy="429964"/>
          </a:xfrm>
          <a:prstGeom prst="rect">
            <a:avLst/>
          </a:prstGeom>
          <a:noFill/>
          <a:ln/>
        </p:spPr>
        <p:txBody>
          <a:bodyPr wrap="none" rtlCol="0" anchor="t"/>
          <a:lstStyle/>
          <a:p>
            <a:pPr marL="0" indent="0">
              <a:lnSpc>
                <a:spcPts val="3412"/>
              </a:lnSpc>
              <a:buNone/>
            </a:pPr>
            <a:r>
              <a:rPr lang="en-US" sz="2624" dirty="0">
                <a:solidFill>
                  <a:srgbClr val="476FD6"/>
                </a:solidFill>
                <a:latin typeface="Roboto Slab" pitchFamily="34" charset="0"/>
                <a:ea typeface="Roboto Slab" pitchFamily="34" charset="-122"/>
                <a:cs typeface="Roboto Slab" pitchFamily="34" charset="-120"/>
              </a:rPr>
              <a:t>Simpler Syntax</a:t>
            </a:r>
            <a:endParaRPr lang="en-US" sz="2624" dirty="0"/>
          </a:p>
        </p:txBody>
      </p:sp>
      <p:sp>
        <p:nvSpPr>
          <p:cNvPr id="7" name="Text 5"/>
          <p:cNvSpPr/>
          <p:nvPr/>
        </p:nvSpPr>
        <p:spPr>
          <a:xfrm>
            <a:off x="833199" y="4955701"/>
            <a:ext cx="3959543"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C++ builds on the original C language, meaning it has a smaller footprint than languages.</a:t>
            </a:r>
            <a:endParaRPr lang="en-US" sz="1750" dirty="0"/>
          </a:p>
        </p:txBody>
      </p:sp>
      <p:sp>
        <p:nvSpPr>
          <p:cNvPr id="8" name="Text 6"/>
          <p:cNvSpPr/>
          <p:nvPr/>
        </p:nvSpPr>
        <p:spPr>
          <a:xfrm>
            <a:off x="5342334" y="4194931"/>
            <a:ext cx="2666286" cy="429964"/>
          </a:xfrm>
          <a:prstGeom prst="rect">
            <a:avLst/>
          </a:prstGeom>
          <a:noFill/>
          <a:ln/>
        </p:spPr>
        <p:txBody>
          <a:bodyPr wrap="none" rtlCol="0" anchor="t"/>
          <a:lstStyle/>
          <a:p>
            <a:pPr marL="0" indent="0">
              <a:lnSpc>
                <a:spcPts val="3412"/>
              </a:lnSpc>
              <a:buNone/>
            </a:pPr>
            <a:r>
              <a:rPr lang="en-US" sz="2624" dirty="0">
                <a:solidFill>
                  <a:srgbClr val="476FD6"/>
                </a:solidFill>
                <a:latin typeface="Roboto Slab" pitchFamily="34" charset="0"/>
                <a:ea typeface="Roboto Slab" pitchFamily="34" charset="-122"/>
                <a:cs typeface="Roboto Slab" pitchFamily="34" charset="-120"/>
              </a:rPr>
              <a:t>Efficiency</a:t>
            </a:r>
            <a:endParaRPr lang="en-US" sz="2624" dirty="0"/>
          </a:p>
        </p:txBody>
      </p:sp>
      <p:sp>
        <p:nvSpPr>
          <p:cNvPr id="9" name="Text 7"/>
          <p:cNvSpPr/>
          <p:nvPr/>
        </p:nvSpPr>
        <p:spPr>
          <a:xfrm>
            <a:off x="5342334" y="4955701"/>
            <a:ext cx="3959543" cy="1190616"/>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The use of pointers and memory management allows developers great control over their programs' execution.</a:t>
            </a:r>
            <a:endParaRPr lang="en-US" sz="1750" dirty="0"/>
          </a:p>
        </p:txBody>
      </p:sp>
      <p:sp>
        <p:nvSpPr>
          <p:cNvPr id="10" name="Text 8"/>
          <p:cNvSpPr/>
          <p:nvPr/>
        </p:nvSpPr>
        <p:spPr>
          <a:xfrm>
            <a:off x="9851469" y="4194931"/>
            <a:ext cx="2666286" cy="429964"/>
          </a:xfrm>
          <a:prstGeom prst="rect">
            <a:avLst/>
          </a:prstGeom>
          <a:noFill/>
          <a:ln/>
        </p:spPr>
        <p:txBody>
          <a:bodyPr wrap="none" rtlCol="0" anchor="t"/>
          <a:lstStyle/>
          <a:p>
            <a:pPr marL="0" indent="0">
              <a:lnSpc>
                <a:spcPts val="3412"/>
              </a:lnSpc>
              <a:buNone/>
            </a:pPr>
            <a:r>
              <a:rPr lang="en-US" sz="2624" dirty="0">
                <a:solidFill>
                  <a:srgbClr val="476FD6"/>
                </a:solidFill>
                <a:latin typeface="Roboto Slab" pitchFamily="34" charset="0"/>
                <a:ea typeface="Roboto Slab" pitchFamily="34" charset="-122"/>
                <a:cs typeface="Roboto Slab" pitchFamily="34" charset="-120"/>
              </a:rPr>
              <a:t>Compatibility</a:t>
            </a:r>
            <a:endParaRPr lang="en-US" sz="2624" dirty="0"/>
          </a:p>
        </p:txBody>
      </p:sp>
      <p:sp>
        <p:nvSpPr>
          <p:cNvPr id="11" name="Text 9"/>
          <p:cNvSpPr/>
          <p:nvPr/>
        </p:nvSpPr>
        <p:spPr>
          <a:xfrm>
            <a:off x="9851469" y="4955701"/>
            <a:ext cx="3959543" cy="793744"/>
          </a:xfrm>
          <a:prstGeom prst="rect">
            <a:avLst/>
          </a:prstGeom>
          <a:noFill/>
          <a:ln/>
        </p:spPr>
        <p:txBody>
          <a:bodyPr wrap="squar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Works on a wide range of platforms, from mobile phones to supercomputers.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3154886"/>
            <a:ext cx="722376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C++: What You Can Achieve</a:t>
            </a:r>
            <a:endParaRPr lang="en-US" sz="4374" dirty="0"/>
          </a:p>
        </p:txBody>
      </p:sp>
      <p:sp>
        <p:nvSpPr>
          <p:cNvPr id="5" name="Text 3"/>
          <p:cNvSpPr/>
          <p:nvPr/>
        </p:nvSpPr>
        <p:spPr>
          <a:xfrm>
            <a:off x="833199" y="4202496"/>
            <a:ext cx="12964001"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C++ has been used for various projects such as:</a:t>
            </a:r>
            <a:endParaRPr lang="en-US" sz="1750" dirty="0"/>
          </a:p>
        </p:txBody>
      </p:sp>
      <p:sp>
        <p:nvSpPr>
          <p:cNvPr id="6" name="Shape 4"/>
          <p:cNvSpPr/>
          <p:nvPr/>
        </p:nvSpPr>
        <p:spPr>
          <a:xfrm>
            <a:off x="833199" y="4819905"/>
            <a:ext cx="4173260" cy="2607442"/>
          </a:xfrm>
          <a:prstGeom prst="roundRect">
            <a:avLst>
              <a:gd name="adj" fmla="val 5113"/>
            </a:avLst>
          </a:prstGeom>
          <a:solidFill>
            <a:srgbClr val="E7EDF9"/>
          </a:solidFill>
          <a:ln/>
        </p:spPr>
      </p:sp>
      <p:sp>
        <p:nvSpPr>
          <p:cNvPr id="7" name="Text 5"/>
          <p:cNvSpPr/>
          <p:nvPr/>
        </p:nvSpPr>
        <p:spPr>
          <a:xfrm>
            <a:off x="1055370" y="5040442"/>
            <a:ext cx="2468880" cy="358343"/>
          </a:xfrm>
          <a:prstGeom prst="rect">
            <a:avLst/>
          </a:prstGeom>
          <a:noFill/>
          <a:ln/>
        </p:spPr>
        <p:txBody>
          <a:bodyPr wrap="none" rtlCol="0" anchor="t"/>
          <a:lstStyle/>
          <a:p>
            <a:pPr marL="0" indent="0">
              <a:lnSpc>
                <a:spcPts val="2843"/>
              </a:lnSpc>
              <a:buNone/>
            </a:pPr>
            <a:r>
              <a:rPr lang="en-US" altLang="zh-HK" sz="2187" dirty="0">
                <a:solidFill>
                  <a:srgbClr val="476FD6"/>
                </a:solidFill>
                <a:latin typeface="Roboto Slab" pitchFamily="34" charset="0"/>
                <a:ea typeface="Roboto Slab" pitchFamily="34" charset="-122"/>
                <a:cs typeface="Roboto Slab" pitchFamily="34" charset="-120"/>
              </a:rPr>
              <a:t>Robotics</a:t>
            </a:r>
            <a:endParaRPr lang="en-US" altLang="zh-HK" sz="2187" dirty="0"/>
          </a:p>
        </p:txBody>
      </p:sp>
      <p:sp>
        <p:nvSpPr>
          <p:cNvPr id="8" name="Text 6"/>
          <p:cNvSpPr/>
          <p:nvPr/>
        </p:nvSpPr>
        <p:spPr>
          <a:xfrm>
            <a:off x="1055370" y="5619322"/>
            <a:ext cx="3728918" cy="1190616"/>
          </a:xfrm>
          <a:prstGeom prst="rect">
            <a:avLst/>
          </a:prstGeom>
          <a:noFill/>
          <a:ln/>
        </p:spPr>
        <p:txBody>
          <a:bodyPr wrap="square" rtlCol="0" anchor="t"/>
          <a:lstStyle/>
          <a:p>
            <a:pPr marL="0" indent="0">
              <a:lnSpc>
                <a:spcPts val="3149"/>
              </a:lnSpc>
              <a:buNone/>
            </a:pPr>
            <a:r>
              <a:rPr lang="en-US" altLang="zh-HK" sz="1750" dirty="0">
                <a:solidFill>
                  <a:srgbClr val="15213F"/>
                </a:solidFill>
                <a:latin typeface="Roboto" pitchFamily="34" charset="0"/>
                <a:ea typeface="Roboto" pitchFamily="34" charset="-122"/>
                <a:cs typeface="Roboto" pitchFamily="34" charset="-120"/>
              </a:rPr>
              <a:t>Robots use C++ as the main language due to its fast, efficient, and robotic arm control capabilities.</a:t>
            </a:r>
            <a:endParaRPr lang="en-US" altLang="zh-HK" sz="1750" dirty="0"/>
          </a:p>
        </p:txBody>
      </p:sp>
      <p:sp>
        <p:nvSpPr>
          <p:cNvPr id="9" name="Shape 7"/>
          <p:cNvSpPr/>
          <p:nvPr/>
        </p:nvSpPr>
        <p:spPr>
          <a:xfrm>
            <a:off x="5228630" y="4819905"/>
            <a:ext cx="4173260" cy="2607442"/>
          </a:xfrm>
          <a:prstGeom prst="roundRect">
            <a:avLst>
              <a:gd name="adj" fmla="val 5113"/>
            </a:avLst>
          </a:prstGeom>
          <a:solidFill>
            <a:srgbClr val="E7EDF9"/>
          </a:solidFill>
          <a:ln/>
        </p:spPr>
      </p:sp>
      <p:sp>
        <p:nvSpPr>
          <p:cNvPr id="10" name="Text 8"/>
          <p:cNvSpPr/>
          <p:nvPr/>
        </p:nvSpPr>
        <p:spPr>
          <a:xfrm>
            <a:off x="5450800" y="5040442"/>
            <a:ext cx="2240280" cy="358343"/>
          </a:xfrm>
          <a:prstGeom prst="rect">
            <a:avLst/>
          </a:prstGeom>
          <a:noFill/>
          <a:ln/>
        </p:spPr>
        <p:txBody>
          <a:bodyPr wrap="none" rtlCol="0" anchor="t"/>
          <a:lstStyle/>
          <a:p>
            <a:pPr marL="0" indent="0">
              <a:lnSpc>
                <a:spcPts val="2843"/>
              </a:lnSpc>
              <a:buNone/>
            </a:pPr>
            <a:r>
              <a:rPr lang="en-US" altLang="zh-HK" sz="2187" dirty="0">
                <a:solidFill>
                  <a:srgbClr val="476FD6"/>
                </a:solidFill>
                <a:latin typeface="Roboto Slab" pitchFamily="34" charset="0"/>
                <a:ea typeface="Roboto Slab" pitchFamily="34" charset="-122"/>
                <a:cs typeface="Roboto Slab" pitchFamily="34" charset="-120"/>
              </a:rPr>
              <a:t>Operating Systems</a:t>
            </a:r>
            <a:endParaRPr lang="en-US" altLang="zh-HK" sz="2187" dirty="0"/>
          </a:p>
        </p:txBody>
      </p:sp>
      <p:sp>
        <p:nvSpPr>
          <p:cNvPr id="11" name="Text 9"/>
          <p:cNvSpPr/>
          <p:nvPr/>
        </p:nvSpPr>
        <p:spPr>
          <a:xfrm>
            <a:off x="5450800" y="5619322"/>
            <a:ext cx="3728918" cy="1190616"/>
          </a:xfrm>
          <a:prstGeom prst="rect">
            <a:avLst/>
          </a:prstGeom>
          <a:noFill/>
          <a:ln/>
        </p:spPr>
        <p:txBody>
          <a:bodyPr wrap="square" rtlCol="0" anchor="t"/>
          <a:lstStyle/>
          <a:p>
            <a:pPr marL="0" indent="0">
              <a:lnSpc>
                <a:spcPts val="3149"/>
              </a:lnSpc>
              <a:buNone/>
            </a:pPr>
            <a:r>
              <a:rPr lang="en-US" altLang="zh-HK" sz="1750" dirty="0">
                <a:solidFill>
                  <a:srgbClr val="15213F"/>
                </a:solidFill>
                <a:latin typeface="Roboto" pitchFamily="34" charset="0"/>
                <a:ea typeface="Roboto" pitchFamily="34" charset="-122"/>
                <a:cs typeface="Roboto" pitchFamily="34" charset="-120"/>
              </a:rPr>
              <a:t>It's the backbone of essential operating systems such as Windows, Mac OS, and Linux</a:t>
            </a:r>
            <a:endParaRPr lang="en-US" altLang="zh-HK" sz="1750" dirty="0"/>
          </a:p>
        </p:txBody>
      </p:sp>
      <p:sp>
        <p:nvSpPr>
          <p:cNvPr id="12" name="Shape 10"/>
          <p:cNvSpPr/>
          <p:nvPr/>
        </p:nvSpPr>
        <p:spPr>
          <a:xfrm>
            <a:off x="9624060" y="4819905"/>
            <a:ext cx="4173260" cy="2607442"/>
          </a:xfrm>
          <a:prstGeom prst="roundRect">
            <a:avLst>
              <a:gd name="adj" fmla="val 5113"/>
            </a:avLst>
          </a:prstGeom>
          <a:solidFill>
            <a:srgbClr val="E7EDF9"/>
          </a:solidFill>
          <a:ln/>
        </p:spPr>
      </p:sp>
      <p:sp>
        <p:nvSpPr>
          <p:cNvPr id="13" name="Text 11"/>
          <p:cNvSpPr/>
          <p:nvPr/>
        </p:nvSpPr>
        <p:spPr>
          <a:xfrm>
            <a:off x="9846231" y="5040442"/>
            <a:ext cx="2407920" cy="358343"/>
          </a:xfrm>
          <a:prstGeom prst="rect">
            <a:avLst/>
          </a:prstGeom>
          <a:noFill/>
          <a:ln/>
        </p:spPr>
        <p:txBody>
          <a:bodyPr wrap="none" rtlCol="0" anchor="t"/>
          <a:lstStyle/>
          <a:p>
            <a:pPr>
              <a:lnSpc>
                <a:spcPts val="2843"/>
              </a:lnSpc>
            </a:pPr>
            <a:r>
              <a:rPr lang="en-US" altLang="zh-HK" sz="2187" dirty="0">
                <a:solidFill>
                  <a:srgbClr val="476FD6"/>
                </a:solidFill>
                <a:latin typeface="Roboto Slab" pitchFamily="34" charset="0"/>
                <a:ea typeface="Roboto Slab" pitchFamily="34" charset="-122"/>
                <a:cs typeface="Roboto Slab" pitchFamily="34" charset="-120"/>
              </a:rPr>
              <a:t>Computer Games</a:t>
            </a:r>
            <a:endParaRPr lang="en-US" altLang="zh-HK" sz="2187" dirty="0"/>
          </a:p>
        </p:txBody>
      </p:sp>
      <p:sp>
        <p:nvSpPr>
          <p:cNvPr id="14" name="Text 12"/>
          <p:cNvSpPr/>
          <p:nvPr/>
        </p:nvSpPr>
        <p:spPr>
          <a:xfrm>
            <a:off x="9846231" y="5619322"/>
            <a:ext cx="3728918" cy="1587488"/>
          </a:xfrm>
          <a:prstGeom prst="rect">
            <a:avLst/>
          </a:prstGeom>
          <a:noFill/>
          <a:ln/>
        </p:spPr>
        <p:txBody>
          <a:bodyPr wrap="square" rtlCol="0" anchor="t"/>
          <a:lstStyle/>
          <a:p>
            <a:pPr marL="0" indent="0">
              <a:lnSpc>
                <a:spcPts val="3149"/>
              </a:lnSpc>
              <a:buNone/>
            </a:pPr>
            <a:r>
              <a:rPr lang="en-US" altLang="zh-HK" sz="1750" dirty="0">
                <a:solidFill>
                  <a:srgbClr val="15213F"/>
                </a:solidFill>
                <a:latin typeface="Roboto" pitchFamily="34" charset="0"/>
                <a:ea typeface="Roboto" pitchFamily="34" charset="-122"/>
                <a:cs typeface="Roboto" pitchFamily="34" charset="-120"/>
              </a:rPr>
              <a:t>The gaming industry uses C++ to build fast and efficient games with complex graphics.</a:t>
            </a:r>
            <a:endParaRPr lang="en-US" altLang="zh-HK" sz="1750" dirty="0"/>
          </a:p>
        </p:txBody>
      </p:sp>
      <p:pic>
        <p:nvPicPr>
          <p:cNvPr id="18" name="Image 0" descr="preencoded.png">
            <a:extLst>
              <a:ext uri="{FF2B5EF4-FFF2-40B4-BE49-F238E27FC236}">
                <a16:creationId xmlns:a16="http://schemas.microsoft.com/office/drawing/2014/main" id="{8B3AF15A-F49C-0536-FFE9-BBF6EC3C51BA}"/>
              </a:ext>
            </a:extLst>
          </p:cNvPr>
          <p:cNvPicPr>
            <a:picLocks noChangeAspect="1"/>
          </p:cNvPicPr>
          <p:nvPr/>
        </p:nvPicPr>
        <p:blipFill>
          <a:blip r:embed="rId3"/>
          <a:stretch>
            <a:fillRect/>
          </a:stretch>
        </p:blipFill>
        <p:spPr>
          <a:xfrm>
            <a:off x="0" y="0"/>
            <a:ext cx="14630400" cy="23672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1021727"/>
            <a:ext cx="7490460" cy="716804"/>
          </a:xfrm>
          <a:prstGeom prst="rect">
            <a:avLst/>
          </a:prstGeom>
          <a:noFill/>
          <a:ln/>
        </p:spPr>
        <p:txBody>
          <a:bodyPr wrap="none" rtlCol="0" anchor="t"/>
          <a:lstStyle/>
          <a:p>
            <a:pPr marL="0" indent="0">
              <a:lnSpc>
                <a:spcPts val="5686"/>
              </a:lnSpc>
              <a:buNone/>
            </a:pPr>
            <a:r>
              <a:rPr lang="en-US" sz="4374" dirty="0">
                <a:solidFill>
                  <a:srgbClr val="476FD6"/>
                </a:solidFill>
                <a:latin typeface="Roboto Slab" pitchFamily="34" charset="0"/>
                <a:ea typeface="Roboto Slab" pitchFamily="34" charset="-122"/>
                <a:cs typeface="Roboto Slab" pitchFamily="34" charset="-120"/>
              </a:rPr>
              <a:t>Summary</a:t>
            </a:r>
            <a:endParaRPr lang="en-US" sz="4374" dirty="0"/>
          </a:p>
        </p:txBody>
      </p:sp>
      <p:sp>
        <p:nvSpPr>
          <p:cNvPr id="5" name="Text 3"/>
          <p:cNvSpPr/>
          <p:nvPr/>
        </p:nvSpPr>
        <p:spPr>
          <a:xfrm>
            <a:off x="833199" y="2069337"/>
            <a:ext cx="12964001" cy="396872"/>
          </a:xfrm>
          <a:prstGeom prst="rect">
            <a:avLst/>
          </a:prstGeom>
          <a:noFill/>
          <a:ln/>
        </p:spPr>
        <p:txBody>
          <a:bodyPr wrap="none" rtlCol="0" anchor="t"/>
          <a:lstStyle/>
          <a:p>
            <a:pPr marL="0" indent="0">
              <a:lnSpc>
                <a:spcPts val="3149"/>
              </a:lnSpc>
              <a:buNone/>
            </a:pPr>
            <a:r>
              <a:rPr lang="en-US" sz="1750" dirty="0">
                <a:solidFill>
                  <a:srgbClr val="15213F"/>
                </a:solidFill>
                <a:latin typeface="Roboto" pitchFamily="34" charset="0"/>
                <a:ea typeface="Roboto" pitchFamily="34" charset="-122"/>
                <a:cs typeface="Roboto" pitchFamily="34" charset="-120"/>
              </a:rPr>
              <a:t>Once you become familiar with Python, Java or C , you can work as the following developers:</a:t>
            </a:r>
          </a:p>
        </p:txBody>
      </p:sp>
      <p:sp>
        <p:nvSpPr>
          <p:cNvPr id="7" name="Text 4"/>
          <p:cNvSpPr/>
          <p:nvPr/>
        </p:nvSpPr>
        <p:spPr>
          <a:xfrm>
            <a:off x="10552390" y="5680585"/>
            <a:ext cx="2316480"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C</a:t>
            </a:r>
            <a:endParaRPr lang="en-US" sz="2187" dirty="0"/>
          </a:p>
        </p:txBody>
      </p:sp>
      <p:sp>
        <p:nvSpPr>
          <p:cNvPr id="8" name="Text 5"/>
          <p:cNvSpPr/>
          <p:nvPr/>
        </p:nvSpPr>
        <p:spPr>
          <a:xfrm>
            <a:off x="9624059" y="6259465"/>
            <a:ext cx="4173260" cy="793744"/>
          </a:xfrm>
          <a:prstGeom prst="rect">
            <a:avLst/>
          </a:prstGeom>
          <a:noFill/>
          <a:ln/>
        </p:spPr>
        <p:txBody>
          <a:bodyPr wrap="square" rtlCol="0" anchor="t"/>
          <a:lstStyle/>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Device driver developer</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Embedded systems engineer</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Network engineer</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Security engineer</a:t>
            </a:r>
          </a:p>
          <a:p>
            <a:pPr marL="285750" indent="-285750">
              <a:lnSpc>
                <a:spcPts val="3149"/>
              </a:lnSpc>
              <a:buFont typeface="Arial" panose="020B0604020202020204" pitchFamily="34" charset="0"/>
              <a:buChar char="•"/>
            </a:pPr>
            <a:endParaRPr lang="en-US" sz="1750" dirty="0">
              <a:solidFill>
                <a:srgbClr val="15213F"/>
              </a:solidFill>
              <a:latin typeface="Roboto" pitchFamily="34" charset="0"/>
              <a:ea typeface="Roboto" pitchFamily="34" charset="-122"/>
              <a:cs typeface="Roboto" pitchFamily="34" charset="-120"/>
            </a:endParaRPr>
          </a:p>
        </p:txBody>
      </p:sp>
      <p:sp>
        <p:nvSpPr>
          <p:cNvPr id="10" name="Text 6"/>
          <p:cNvSpPr/>
          <p:nvPr/>
        </p:nvSpPr>
        <p:spPr>
          <a:xfrm>
            <a:off x="1407613" y="5680585"/>
            <a:ext cx="2636520"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Python</a:t>
            </a:r>
            <a:endParaRPr lang="en-US" sz="2187" dirty="0"/>
          </a:p>
        </p:txBody>
      </p:sp>
      <p:sp>
        <p:nvSpPr>
          <p:cNvPr id="11" name="Text 7"/>
          <p:cNvSpPr/>
          <p:nvPr/>
        </p:nvSpPr>
        <p:spPr>
          <a:xfrm>
            <a:off x="639303" y="6259465"/>
            <a:ext cx="4173260" cy="793744"/>
          </a:xfrm>
          <a:prstGeom prst="rect">
            <a:avLst/>
          </a:prstGeom>
          <a:noFill/>
          <a:ln/>
        </p:spPr>
        <p:txBody>
          <a:bodyPr wrap="square" rtlCol="0" anchor="t"/>
          <a:lstStyle/>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Data scientist</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Data analyst</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Machine learning engineer</a:t>
            </a:r>
          </a:p>
          <a:p>
            <a:pPr marL="285750" indent="-285750">
              <a:lnSpc>
                <a:spcPts val="3149"/>
              </a:lnSpc>
              <a:buFont typeface="Arial" panose="020B0604020202020204" pitchFamily="34" charset="0"/>
              <a:buChar char="•"/>
            </a:pPr>
            <a:endParaRPr lang="en-US" sz="1750" dirty="0">
              <a:solidFill>
                <a:srgbClr val="15213F"/>
              </a:solidFill>
              <a:latin typeface="Roboto" pitchFamily="34" charset="0"/>
              <a:ea typeface="Roboto" pitchFamily="34" charset="-122"/>
              <a:cs typeface="Roboto" pitchFamily="34" charset="-120"/>
            </a:endParaRPr>
          </a:p>
        </p:txBody>
      </p:sp>
      <p:sp>
        <p:nvSpPr>
          <p:cNvPr id="13" name="Text 8"/>
          <p:cNvSpPr/>
          <p:nvPr/>
        </p:nvSpPr>
        <p:spPr>
          <a:xfrm>
            <a:off x="6107280" y="5680585"/>
            <a:ext cx="2221944" cy="358343"/>
          </a:xfrm>
          <a:prstGeom prst="rect">
            <a:avLst/>
          </a:prstGeom>
          <a:noFill/>
          <a:ln/>
        </p:spPr>
        <p:txBody>
          <a:bodyPr wrap="none" rtlCol="0" anchor="t"/>
          <a:lstStyle/>
          <a:p>
            <a:pPr marL="0" indent="0" algn="ctr">
              <a:lnSpc>
                <a:spcPts val="2843"/>
              </a:lnSpc>
              <a:buNone/>
            </a:pPr>
            <a:r>
              <a:rPr lang="en-US" sz="2187" dirty="0">
                <a:solidFill>
                  <a:srgbClr val="476FD6"/>
                </a:solidFill>
                <a:latin typeface="Roboto Slab" pitchFamily="34" charset="0"/>
                <a:ea typeface="Roboto Slab" pitchFamily="34" charset="-122"/>
                <a:cs typeface="Roboto Slab" pitchFamily="34" charset="-120"/>
              </a:rPr>
              <a:t>Java</a:t>
            </a:r>
            <a:endParaRPr lang="en-US" sz="2187" dirty="0"/>
          </a:p>
        </p:txBody>
      </p:sp>
      <p:sp>
        <p:nvSpPr>
          <p:cNvPr id="14" name="Text 9"/>
          <p:cNvSpPr/>
          <p:nvPr/>
        </p:nvSpPr>
        <p:spPr>
          <a:xfrm>
            <a:off x="5131682" y="6259465"/>
            <a:ext cx="4173260" cy="793744"/>
          </a:xfrm>
          <a:prstGeom prst="rect">
            <a:avLst/>
          </a:prstGeom>
          <a:noFill/>
          <a:ln/>
        </p:spPr>
        <p:txBody>
          <a:bodyPr wrap="square" rtlCol="0" anchor="t"/>
          <a:lstStyle/>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Game developer</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Mobile app developer</a:t>
            </a:r>
          </a:p>
          <a:p>
            <a:pPr marL="285750" indent="-285750">
              <a:lnSpc>
                <a:spcPts val="3149"/>
              </a:lnSpc>
              <a:buFont typeface="Arial" panose="020B0604020202020204" pitchFamily="34" charset="0"/>
              <a:buChar char="•"/>
            </a:pPr>
            <a:r>
              <a:rPr lang="en-US" sz="1750" dirty="0">
                <a:solidFill>
                  <a:srgbClr val="15213F"/>
                </a:solidFill>
                <a:latin typeface="Roboto" pitchFamily="34" charset="0"/>
                <a:ea typeface="Roboto" pitchFamily="34" charset="-122"/>
                <a:cs typeface="Roboto" pitchFamily="34" charset="-120"/>
              </a:rPr>
              <a:t>Systems administrator</a:t>
            </a:r>
          </a:p>
          <a:p>
            <a:pPr marL="285750" indent="-285750">
              <a:lnSpc>
                <a:spcPts val="3149"/>
              </a:lnSpc>
              <a:buFont typeface="Arial" panose="020B0604020202020204" pitchFamily="34" charset="0"/>
              <a:buChar char="•"/>
            </a:pPr>
            <a:endParaRPr lang="en-US" sz="1750" dirty="0">
              <a:solidFill>
                <a:srgbClr val="15213F"/>
              </a:solidFill>
              <a:latin typeface="Roboto" pitchFamily="34" charset="0"/>
              <a:ea typeface="Roboto" pitchFamily="34" charset="-122"/>
              <a:cs typeface="Roboto" pitchFamily="34" charset="-120"/>
            </a:endParaRPr>
          </a:p>
        </p:txBody>
      </p:sp>
      <p:pic>
        <p:nvPicPr>
          <p:cNvPr id="15" name="Picture 8" descr="Super tiny s python icon - Super Tiny Icons | Free icons">
            <a:extLst>
              <a:ext uri="{FF2B5EF4-FFF2-40B4-BE49-F238E27FC236}">
                <a16:creationId xmlns:a16="http://schemas.microsoft.com/office/drawing/2014/main" id="{281B2C9D-EDC7-6A39-FAAF-52D60F4B8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236" y="2482442"/>
            <a:ext cx="2892820" cy="28928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con Java #37277 - Free Icons Library">
            <a:extLst>
              <a:ext uri="{FF2B5EF4-FFF2-40B4-BE49-F238E27FC236}">
                <a16:creationId xmlns:a16="http://schemas.microsoft.com/office/drawing/2014/main" id="{276F63C4-7DDE-145C-9DDB-868847D59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911" y="2466209"/>
            <a:ext cx="2888576" cy="2888576"/>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632BEEA8-44EE-5AB5-C25D-5989694B4E8A}"/>
              </a:ext>
            </a:extLst>
          </p:cNvPr>
          <p:cNvPicPr>
            <a:picLocks noChangeAspect="1"/>
          </p:cNvPicPr>
          <p:nvPr/>
        </p:nvPicPr>
        <p:blipFill>
          <a:blip r:embed="rId5"/>
          <a:stretch>
            <a:fillRect/>
          </a:stretch>
        </p:blipFill>
        <p:spPr>
          <a:xfrm>
            <a:off x="10094197" y="2427242"/>
            <a:ext cx="3228325" cy="2948020"/>
          </a:xfrm>
          <a:prstGeom prst="rect">
            <a:avLst/>
          </a:prstGeom>
        </p:spPr>
      </p:pic>
    </p:spTree>
    <p:extLst>
      <p:ext uri="{BB962C8B-B14F-4D97-AF65-F5344CB8AC3E}">
        <p14:creationId xmlns:p14="http://schemas.microsoft.com/office/powerpoint/2010/main" val="2292922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648</Words>
  <Application>Microsoft Macintosh PowerPoint</Application>
  <PresentationFormat>自訂</PresentationFormat>
  <Paragraphs>88</Paragraphs>
  <Slides>10</Slides>
  <Notes>10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vt:i4>
      </vt:variant>
    </vt:vector>
  </HeadingPairs>
  <TitlesOfParts>
    <vt:vector size="15" baseType="lpstr">
      <vt:lpstr>Arial</vt:lpstr>
      <vt:lpstr>Calibri</vt:lpstr>
      <vt:lpstr>Roboto</vt:lpstr>
      <vt:lpstr>Roboto Slab</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TAM, Chi Hong</cp:lastModifiedBy>
  <cp:revision>3</cp:revision>
  <dcterms:created xsi:type="dcterms:W3CDTF">2023-07-05T09:54:31Z</dcterms:created>
  <dcterms:modified xsi:type="dcterms:W3CDTF">2023-07-06T01:37:02Z</dcterms:modified>
</cp:coreProperties>
</file>